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4" r:id="rId8"/>
    <p:sldId id="271" r:id="rId9"/>
    <p:sldId id="272" r:id="rId10"/>
    <p:sldId id="273" r:id="rId11"/>
    <p:sldId id="274" r:id="rId12"/>
    <p:sldId id="265" r:id="rId13"/>
    <p:sldId id="266" r:id="rId14"/>
    <p:sldId id="267" r:id="rId15"/>
    <p:sldId id="268" r:id="rId16"/>
    <p:sldId id="269" r:id="rId17"/>
    <p:sldId id="270" r:id="rId18"/>
    <p:sldId id="261"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51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E2F93C-92E3-4E6A-B05C-4029769800A2}" type="slidenum">
              <a:rPr lang="es-MX" smtClean="0"/>
              <a:pPr/>
              <a:t>‹Nº›</a:t>
            </a:fld>
            <a:endParaRPr lang="es-MX"/>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E2F93C-92E3-4E6A-B05C-4029769800A2}"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E2F93C-92E3-4E6A-B05C-4029769800A2}"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E2F93C-92E3-4E6A-B05C-4029769800A2}"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E2F93C-92E3-4E6A-B05C-4029769800A2}" type="slidenum">
              <a:rPr lang="es-MX" smtClean="0"/>
              <a:pPr/>
              <a:t>‹Nº›</a:t>
            </a:fld>
            <a:endParaRPr lang="es-MX"/>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E2F93C-92E3-4E6A-B05C-4029769800A2}"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1E2F93C-92E3-4E6A-B05C-4029769800A2}" type="slidenum">
              <a:rPr lang="es-MX" smtClean="0"/>
              <a:pPr/>
              <a:t>‹Nº›</a:t>
            </a:fld>
            <a:endParaRPr lang="es-MX"/>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1E2F93C-92E3-4E6A-B05C-4029769800A2}"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1E2F93C-92E3-4E6A-B05C-4029769800A2}"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E2F93C-92E3-4E6A-B05C-4029769800A2}" type="slidenum">
              <a:rPr lang="es-MX" smtClean="0"/>
              <a:pPr/>
              <a:t>‹Nº›</a:t>
            </a:fld>
            <a:endParaRPr lang="es-MX"/>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F0BDEEC-52A8-452B-BCC1-6D1E8D89F6B8}" type="datetimeFigureOut">
              <a:rPr lang="es-MX" smtClean="0"/>
              <a:pPr/>
              <a:t>30/10/2012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E2F93C-92E3-4E6A-B05C-4029769800A2}"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1F0BDEEC-52A8-452B-BCC1-6D1E8D89F6B8}" type="datetimeFigureOut">
              <a:rPr lang="es-MX" smtClean="0"/>
              <a:pPr/>
              <a:t>30/10/2012</a:t>
            </a:fld>
            <a:endParaRPr lang="es-MX"/>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s-MX"/>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E1E2F93C-92E3-4E6A-B05C-4029769800A2}" type="slidenum">
              <a:rPr lang="es-MX" smtClean="0"/>
              <a:pPr/>
              <a:t>‹Nº›</a:t>
            </a:fld>
            <a:endParaRPr lang="es-MX"/>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omputrabajo.com.mx/bt-ofrd-gabriel79-35740.htm" TargetMode="External"/><Relationship Id="rId2" Type="http://schemas.openxmlformats.org/officeDocument/2006/relationships/hyperlink" Target="http://www.computrabajo.com.mx/bt-ofrd-gabriel79-0.htm" TargetMode="External"/><Relationship Id="rId1" Type="http://schemas.openxmlformats.org/officeDocument/2006/relationships/slideLayout" Target="../slideLayouts/slideLayout2.xml"/><Relationship Id="rId6" Type="http://schemas.openxmlformats.org/officeDocument/2006/relationships/hyperlink" Target="http://www.computrabajo.com.mx/bt-ofrd-gabriel79-57184.htm" TargetMode="External"/><Relationship Id="rId5" Type="http://schemas.openxmlformats.org/officeDocument/2006/relationships/hyperlink" Target="http://www.computrabajo.com.mx/bt-ofrd-gabriel79-50036.htm" TargetMode="External"/><Relationship Id="rId4" Type="http://schemas.openxmlformats.org/officeDocument/2006/relationships/hyperlink" Target="http://www.computrabajo.com.mx/bt-ofrd-gabriel79-42888.htm"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www.cnnexpansion.com/especiales/2012/07/05/farol-de-la-casa-oscuridad-de-la-call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Estrategia Empresarial</a:t>
            </a:r>
            <a:endParaRPr lang="es-MX" dirty="0"/>
          </a:p>
        </p:txBody>
      </p:sp>
      <p:sp>
        <p:nvSpPr>
          <p:cNvPr id="3" name="2 Subtítulo"/>
          <p:cNvSpPr>
            <a:spLocks noGrp="1"/>
          </p:cNvSpPr>
          <p:nvPr>
            <p:ph type="subTitle" idx="1"/>
          </p:nvPr>
        </p:nvSpPr>
        <p:spPr/>
        <p:txBody>
          <a:bodyPr/>
          <a:lstStyle/>
          <a:p>
            <a:r>
              <a:rPr lang="es-MX" dirty="0" smtClean="0"/>
              <a:t>Universidad del Valle de México</a:t>
            </a:r>
            <a:endParaRPr lang="es-MX"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solidFill>
                  <a:schemeClr val="bg1">
                    <a:lumMod val="50000"/>
                  </a:schemeClr>
                </a:solidFill>
              </a:rPr>
              <a:t> </a:t>
            </a:r>
            <a:r>
              <a:rPr lang="es-ES" sz="4000" b="1" dirty="0">
                <a:solidFill>
                  <a:schemeClr val="bg1">
                    <a:lumMod val="50000"/>
                  </a:schemeClr>
                </a:solidFill>
              </a:rPr>
              <a:t>Capacidades</a:t>
            </a:r>
            <a:r>
              <a:rPr lang="es-ES" sz="4000" dirty="0">
                <a:solidFill>
                  <a:schemeClr val="bg1">
                    <a:lumMod val="50000"/>
                  </a:schemeClr>
                </a:solidFill>
              </a:rPr>
              <a:t/>
            </a:r>
            <a:br>
              <a:rPr lang="es-ES" sz="4000" dirty="0">
                <a:solidFill>
                  <a:schemeClr val="bg1">
                    <a:lumMod val="50000"/>
                  </a:schemeClr>
                </a:solidFill>
              </a:rPr>
            </a:br>
            <a:r>
              <a:rPr lang="es-ES" sz="4000" dirty="0">
                <a:solidFill>
                  <a:schemeClr val="bg1">
                    <a:lumMod val="50000"/>
                  </a:schemeClr>
                </a:solidFill>
              </a:rPr>
              <a:t> </a:t>
            </a:r>
            <a:r>
              <a:rPr lang="es-ES" sz="4000" b="1" dirty="0">
                <a:solidFill>
                  <a:schemeClr val="bg1">
                    <a:lumMod val="50000"/>
                  </a:schemeClr>
                </a:solidFill>
              </a:rPr>
              <a:t>Qué planea la competencia</a:t>
            </a:r>
            <a:br>
              <a:rPr lang="es-ES" sz="4000" b="1" dirty="0">
                <a:solidFill>
                  <a:schemeClr val="bg1">
                    <a:lumMod val="50000"/>
                  </a:schemeClr>
                </a:solidFill>
              </a:rPr>
            </a:br>
            <a:r>
              <a:rPr lang="es-ES" sz="4000" b="1" dirty="0">
                <a:solidFill>
                  <a:schemeClr val="bg1">
                    <a:lumMod val="50000"/>
                  </a:schemeClr>
                </a:solidFill>
              </a:rPr>
              <a:t>Qué ventajas tenemos sobre ellos.</a:t>
            </a:r>
            <a:endParaRPr lang="es-MX" sz="4000" dirty="0"/>
          </a:p>
        </p:txBody>
      </p:sp>
      <p:sp>
        <p:nvSpPr>
          <p:cNvPr id="3" name="2 Marcador de contenido"/>
          <p:cNvSpPr>
            <a:spLocks noGrp="1"/>
          </p:cNvSpPr>
          <p:nvPr>
            <p:ph idx="1"/>
          </p:nvPr>
        </p:nvSpPr>
        <p:spPr/>
        <p:txBody>
          <a:bodyPr>
            <a:normAutofit fontScale="62500" lnSpcReduction="20000"/>
          </a:bodyPr>
          <a:lstStyle/>
          <a:p>
            <a:r>
              <a:rPr lang="es-MX" dirty="0"/>
              <a:t>1) Fortalezas: En nuestro entorno nuestra fortaleza es la mejora de la empresa a través del factor humano en un tiempo especifico. Y nosotros le damos seguimiento a todo el proceso hasta que el objetivo y la mejora este hechos.</a:t>
            </a:r>
          </a:p>
          <a:p>
            <a:r>
              <a:rPr lang="es-MX" dirty="0"/>
              <a:t>2) Debilidad: Enfocándonos a la empresas nuestra debilidad es que ya que dejemos de dar un seguimiento a la situación la empresa regresa tal vez al método anterior que ellos tenían, y de nada serviría nuestro servicio. Y alguna de nuestras debilidades como </a:t>
            </a:r>
            <a:r>
              <a:rPr lang="es-MX" dirty="0" err="1"/>
              <a:t>Outsourcing</a:t>
            </a:r>
            <a:r>
              <a:rPr lang="es-MX" dirty="0"/>
              <a:t> es que el tiempo en realizar nuestra actividad, que tal vez se realice en un tiempo y que se pueda atrasar. </a:t>
            </a:r>
          </a:p>
          <a:p>
            <a:r>
              <a:rPr lang="es-MX" b="1" dirty="0"/>
              <a:t>Que planea la competencia: </a:t>
            </a:r>
            <a:r>
              <a:rPr lang="es-ES" b="1" dirty="0"/>
              <a:t> </a:t>
            </a:r>
            <a:r>
              <a:rPr lang="es-ES" dirty="0"/>
              <a:t>Los competidores querrán establecerse como la mas reconocida empresa de </a:t>
            </a:r>
            <a:r>
              <a:rPr lang="es-ES" dirty="0" err="1"/>
              <a:t>outsourcing</a:t>
            </a:r>
            <a:r>
              <a:rPr lang="es-ES" dirty="0"/>
              <a:t> enfocada al factor humano, ya que ofrecen y ofrecerán con rapidez sus servicios y en tiempo mas corto. </a:t>
            </a:r>
          </a:p>
          <a:p>
            <a:endParaRPr lang="es-ES" dirty="0"/>
          </a:p>
          <a:p>
            <a:r>
              <a:rPr lang="es-ES" b="1" dirty="0"/>
              <a:t>Que ventajas tenemos sobre ellos: </a:t>
            </a:r>
            <a:r>
              <a:rPr lang="es-ES" dirty="0"/>
              <a:t>Tal vez ellos ofrecerán resultados en menor tiempo, o mejoras notables respecto a su corto tiempo de servicios. Pero nosotros ofrecemos una inversión realmente favorable, ya que tal vez hagamos los cambios en poco mas tiempo pero nuestros servicios estarán garantizados por nuestro gran equipo de trabajo y nuestro chequeo que ofrecemos para tener cada paso de la mejora.</a:t>
            </a:r>
            <a:endParaRPr lang="es-MX" b="1" dirty="0"/>
          </a:p>
          <a:p>
            <a:endParaRPr lang="es-MX" dirty="0"/>
          </a:p>
        </p:txBody>
      </p:sp>
    </p:spTree>
    <p:extLst>
      <p:ext uri="{BB962C8B-B14F-4D97-AF65-F5344CB8AC3E}">
        <p14:creationId xmlns:p14="http://schemas.microsoft.com/office/powerpoint/2010/main" xmlns="" val="1930627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solidFill>
                  <a:schemeClr val="bg1">
                    <a:lumMod val="50000"/>
                  </a:schemeClr>
                </a:solidFill>
              </a:rPr>
              <a:t>Esa ventaja cómo nos ubica.</a:t>
            </a:r>
            <a:r>
              <a:rPr lang="es-ES" dirty="0">
                <a:solidFill>
                  <a:schemeClr val="bg1">
                    <a:lumMod val="50000"/>
                  </a:schemeClr>
                </a:solidFill>
              </a:rPr>
              <a:t/>
            </a:r>
            <a:br>
              <a:rPr lang="es-ES" dirty="0">
                <a:solidFill>
                  <a:schemeClr val="bg1">
                    <a:lumMod val="50000"/>
                  </a:schemeClr>
                </a:solidFill>
              </a:rPr>
            </a:br>
            <a:r>
              <a:rPr lang="es-ES" b="1" dirty="0">
                <a:solidFill>
                  <a:schemeClr val="bg1">
                    <a:lumMod val="50000"/>
                  </a:schemeClr>
                </a:solidFill>
              </a:rPr>
              <a:t>Hasta dónde podemos mantenernos así.</a:t>
            </a:r>
            <a:endParaRPr lang="es-MX" dirty="0"/>
          </a:p>
        </p:txBody>
      </p:sp>
      <p:sp>
        <p:nvSpPr>
          <p:cNvPr id="3" name="2 Marcador de contenido"/>
          <p:cNvSpPr>
            <a:spLocks noGrp="1"/>
          </p:cNvSpPr>
          <p:nvPr>
            <p:ph idx="1"/>
          </p:nvPr>
        </p:nvSpPr>
        <p:spPr/>
        <p:txBody>
          <a:bodyPr>
            <a:normAutofit fontScale="85000" lnSpcReduction="20000"/>
          </a:bodyPr>
          <a:lstStyle/>
          <a:p>
            <a:r>
              <a:rPr lang="es-MX" dirty="0"/>
              <a:t>Esa ventaja como nos ubica: Nos ubica en la mejor opción de inversión en </a:t>
            </a:r>
            <a:r>
              <a:rPr lang="es-MX" dirty="0" err="1"/>
              <a:t>outsourcing</a:t>
            </a:r>
            <a:r>
              <a:rPr lang="es-MX" dirty="0"/>
              <a:t> tratándose de tu personal, porque ya que decidiste hacer la inversión en ese aspecto de la empresa vale la pena hacerla por algo que este garantizado, como nuestro servicios para tu empresa.  </a:t>
            </a:r>
          </a:p>
          <a:p>
            <a:endParaRPr lang="es-MX" dirty="0"/>
          </a:p>
          <a:p>
            <a:r>
              <a:rPr lang="es-MX" dirty="0"/>
              <a:t>Hasta donde podemos mantenernos así:  Vamos a mantenernos durante un largo tiempo ya que buscaremos mejorar todos los aspectos de nuestro </a:t>
            </a:r>
            <a:r>
              <a:rPr lang="es-MX" dirty="0" err="1"/>
              <a:t>outsourcing</a:t>
            </a:r>
            <a:r>
              <a:rPr lang="es-MX" dirty="0"/>
              <a:t> para nuestro servicio, ya que si ofrecemos mejora en tu empresa, nosotros debemos de tenerla cada cierto tiempo, ya que debemos reflejar lo que ofrecemos. Entonces buscaremos no solo mantenernos así para darnos a conocer, si no mantener una mejor continua dentro de nuestra labor para ofrecerte aun mejor el servicio. </a:t>
            </a:r>
          </a:p>
          <a:p>
            <a:endParaRPr lang="es-MX" dirty="0"/>
          </a:p>
        </p:txBody>
      </p:sp>
    </p:spTree>
    <p:extLst>
      <p:ext uri="{BB962C8B-B14F-4D97-AF65-F5344CB8AC3E}">
        <p14:creationId xmlns:p14="http://schemas.microsoft.com/office/powerpoint/2010/main" xmlns="" val="15180486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INEGI</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152650" y="962025"/>
            <a:ext cx="4762500" cy="3333750"/>
          </a:xfrm>
        </p:spPr>
      </p:pic>
    </p:spTree>
    <p:extLst>
      <p:ext uri="{BB962C8B-B14F-4D97-AF65-F5344CB8AC3E}">
        <p14:creationId xmlns:p14="http://schemas.microsoft.com/office/powerpoint/2010/main" xmlns="" val="3224015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10" name="9 Marcador de contenido"/>
          <p:cNvSpPr>
            <a:spLocks noGrp="1"/>
          </p:cNvSpPr>
          <p:nvPr>
            <p:ph idx="1"/>
          </p:nvPr>
        </p:nvSpPr>
        <p:spPr/>
        <p:txBody>
          <a:bodyPr/>
          <a:lstStyle/>
          <a:p>
            <a:endParaRPr lang="es-MX"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9512" y="188640"/>
            <a:ext cx="8722354" cy="59766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486028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9512" y="260086"/>
            <a:ext cx="8640960" cy="61300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60881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67544" y="332656"/>
            <a:ext cx="8352928" cy="57606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97090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Ofertas laborales…</a:t>
            </a:r>
            <a:endParaRPr lang="es-MX" dirty="0"/>
          </a:p>
        </p:txBody>
      </p:sp>
      <p:sp>
        <p:nvSpPr>
          <p:cNvPr id="3" name="2 Marcador de contenido"/>
          <p:cNvSpPr>
            <a:spLocks noGrp="1"/>
          </p:cNvSpPr>
          <p:nvPr>
            <p:ph idx="1"/>
          </p:nvPr>
        </p:nvSpPr>
        <p:spPr/>
        <p:txBody>
          <a:bodyPr/>
          <a:lstStyle/>
          <a:p>
            <a:endParaRPr lang="es-MX"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80145" y="1628800"/>
            <a:ext cx="6537467" cy="44192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65993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graphicFrame>
        <p:nvGraphicFramePr>
          <p:cNvPr id="7" name="6 Marcador de contenido"/>
          <p:cNvGraphicFramePr>
            <a:graphicFrameLocks noGrp="1"/>
          </p:cNvGraphicFramePr>
          <p:nvPr>
            <p:ph idx="1"/>
            <p:extLst>
              <p:ext uri="{D42A27DB-BD31-4B8C-83A1-F6EECF244321}">
                <p14:modId xmlns:p14="http://schemas.microsoft.com/office/powerpoint/2010/main" xmlns="" val="1759145061"/>
              </p:ext>
            </p:extLst>
          </p:nvPr>
        </p:nvGraphicFramePr>
        <p:xfrm>
          <a:off x="395536" y="332656"/>
          <a:ext cx="8494464" cy="6322660"/>
        </p:xfrm>
        <a:graphic>
          <a:graphicData uri="http://schemas.openxmlformats.org/drawingml/2006/table">
            <a:tbl>
              <a:tblPr/>
              <a:tblGrid>
                <a:gridCol w="8494464"/>
              </a:tblGrid>
              <a:tr h="45110">
                <a:tc>
                  <a:txBody>
                    <a:bodyPr/>
                    <a:lstStyle/>
                    <a:p>
                      <a:endParaRPr lang="es-MX" sz="400" dirty="0"/>
                    </a:p>
                  </a:txBody>
                  <a:tcPr marL="0" marR="0" marT="0" marB="0">
                    <a:lnL>
                      <a:noFill/>
                    </a:lnL>
                    <a:lnR>
                      <a:noFill/>
                    </a:lnR>
                    <a:lnT>
                      <a:noFill/>
                    </a:lnT>
                    <a:lnB>
                      <a:noFill/>
                    </a:lnB>
                    <a:solidFill>
                      <a:srgbClr val="FFFFFF"/>
                    </a:solidFill>
                  </a:tcPr>
                </a:tc>
              </a:tr>
              <a:tr h="45110">
                <a:tc>
                  <a:txBody>
                    <a:bodyPr/>
                    <a:lstStyle/>
                    <a:p>
                      <a:endParaRPr lang="es-MX" sz="400"/>
                    </a:p>
                  </a:txBody>
                  <a:tcPr marL="0" marR="0" marT="0" marB="0">
                    <a:lnL>
                      <a:noFill/>
                    </a:lnL>
                    <a:lnR>
                      <a:noFill/>
                    </a:lnR>
                    <a:lnT>
                      <a:noFill/>
                    </a:lnT>
                    <a:lnB>
                      <a:noFill/>
                    </a:lnB>
                    <a:solidFill>
                      <a:srgbClr val="FFFFFF"/>
                    </a:solidFill>
                  </a:tcPr>
                </a:tc>
              </a:tr>
              <a:tr h="128724">
                <a:tc>
                  <a:txBody>
                    <a:bodyPr/>
                    <a:lstStyle/>
                    <a:p>
                      <a:r>
                        <a:rPr lang="es-MX" sz="1050">
                          <a:latin typeface="Tahoma, Arial"/>
                        </a:rPr>
                        <a:t>1. - </a:t>
                      </a:r>
                      <a:r>
                        <a:rPr lang="es-MX" sz="1050" b="1">
                          <a:latin typeface="Tahoma, Arial"/>
                          <a:hlinkClick r:id="rId2" action="ppaction://hlinkfile"/>
                        </a:rPr>
                        <a:t>Recién Egresados Lic. Contaduría Pública</a:t>
                      </a:r>
                      <a:endParaRPr lang="es-MX" sz="1050"/>
                    </a:p>
                  </a:txBody>
                  <a:tcPr marL="21552" marR="21552" marT="10776" marB="10776" anchor="ctr">
                    <a:lnL>
                      <a:noFill/>
                    </a:lnL>
                    <a:lnR>
                      <a:noFill/>
                    </a:lnR>
                    <a:lnT>
                      <a:noFill/>
                    </a:lnT>
                    <a:lnB>
                      <a:noFill/>
                    </a:lnB>
                    <a:solidFill>
                      <a:srgbClr val="FFCC00"/>
                    </a:solidFill>
                  </a:tcPr>
                </a:tc>
              </a:tr>
              <a:tr h="579824">
                <a:tc>
                  <a:txBody>
                    <a:bodyPr/>
                    <a:lstStyle/>
                    <a:p>
                      <a:pPr algn="just"/>
                      <a:r>
                        <a:rPr lang="es-MX" sz="800" dirty="0">
                          <a:latin typeface="Tahoma, Arial"/>
                        </a:rPr>
                        <a:t>Importante Empresa Alemana Solicita: 6 Auxiliares Contables (Temporal) Requisitos: Sexo: Indistinto Edad: 22 a 30 años Escolaridad: Lic. Contabilidad Concluida Inglés básico Experiencia: Experiencia básica en gastos de Viajes, y/o revisión de gastos de viajes. Conocimiento en Contabilidad General Excel (Intermedio SAP (Deseable) Actividades: estar en apoyo al área de Contabilidad, en diversas tareas. Ofrecemos: Periodo de Trabajo 22 Octubre a 21 de Diciembre Sueldo $7,000 ..... (continúa)</a:t>
                      </a:r>
                      <a:endParaRPr lang="es-MX" sz="800" dirty="0"/>
                    </a:p>
                  </a:txBody>
                  <a:tcPr marL="21552" marR="21552" marT="10776" marB="10776" anchor="ctr">
                    <a:lnL>
                      <a:noFill/>
                    </a:lnL>
                    <a:lnR>
                      <a:noFill/>
                    </a:lnR>
                    <a:lnT>
                      <a:noFill/>
                    </a:lnT>
                    <a:lnB>
                      <a:noFill/>
                    </a:lnB>
                    <a:solidFill>
                      <a:srgbClr val="FFCC00"/>
                    </a:solidFill>
                  </a:tcPr>
                </a:tc>
              </a:tr>
              <a:tr h="467049">
                <a:tc>
                  <a:txBody>
                    <a:bodyPr/>
                    <a:lstStyle/>
                    <a:p>
                      <a:r>
                        <a:rPr lang="es-MX" sz="800" b="1">
                          <a:latin typeface="Tahoma, Arial"/>
                        </a:rPr>
                        <a:t>Localidad:</a:t>
                      </a:r>
                      <a:r>
                        <a:rPr lang="es-MX" sz="800">
                          <a:latin typeface="Tahoma, Arial"/>
                        </a:rPr>
                        <a:t> Guadalajara - Jalisco</a:t>
                      </a:r>
                      <a:br>
                        <a:rPr lang="es-MX" sz="800">
                          <a:latin typeface="Tahoma, Arial"/>
                        </a:rPr>
                      </a:br>
                      <a:r>
                        <a:rPr lang="es-MX" sz="800" b="1">
                          <a:latin typeface="Tahoma, Arial"/>
                        </a:rPr>
                        <a:t>Salario:</a:t>
                      </a:r>
                      <a:r>
                        <a:rPr lang="es-MX" sz="800">
                          <a:latin typeface="Tahoma, Arial"/>
                        </a:rPr>
                        <a:t> $7000</a:t>
                      </a:r>
                      <a:br>
                        <a:rPr lang="es-MX" sz="800">
                          <a:latin typeface="Tahoma, Arial"/>
                        </a:rPr>
                      </a:br>
                      <a:r>
                        <a:rPr lang="es-MX" sz="800" b="1">
                          <a:latin typeface="Tahoma, Arial"/>
                        </a:rPr>
                        <a:t>Fecha:</a:t>
                      </a:r>
                      <a:r>
                        <a:rPr lang="es-MX" sz="800">
                          <a:latin typeface="Tahoma, Arial"/>
                        </a:rPr>
                        <a:t> 15 de octubre de 2012</a:t>
                      </a:r>
                      <a:br>
                        <a:rPr lang="es-MX" sz="800">
                          <a:latin typeface="Tahoma, Arial"/>
                        </a:rPr>
                      </a:br>
                      <a:endParaRPr lang="es-MX" sz="800"/>
                    </a:p>
                  </a:txBody>
                  <a:tcPr marL="21552" marR="21552" marT="10776" marB="10776" anchor="ctr">
                    <a:lnL>
                      <a:noFill/>
                    </a:lnL>
                    <a:lnR>
                      <a:noFill/>
                    </a:lnR>
                    <a:lnT>
                      <a:noFill/>
                    </a:lnT>
                    <a:lnB>
                      <a:noFill/>
                    </a:lnB>
                    <a:solidFill>
                      <a:srgbClr val="FFCC00"/>
                    </a:solidFill>
                  </a:tcPr>
                </a:tc>
              </a:tr>
              <a:tr h="128724">
                <a:tc>
                  <a:txBody>
                    <a:bodyPr/>
                    <a:lstStyle/>
                    <a:p>
                      <a:r>
                        <a:rPr lang="es-MX" sz="800">
                          <a:latin typeface="Tahoma, Arial"/>
                        </a:rPr>
                        <a:t>2. - </a:t>
                      </a:r>
                      <a:r>
                        <a:rPr lang="es-MX" sz="800" b="1">
                          <a:latin typeface="Tahoma, Arial"/>
                          <a:hlinkClick r:id="rId3" action="ppaction://hlinkfile"/>
                        </a:rPr>
                        <a:t>Administrador de Ventas Tienda Material para la construcción</a:t>
                      </a:r>
                      <a:endParaRPr lang="es-MX" sz="800"/>
                    </a:p>
                  </a:txBody>
                  <a:tcPr marL="21552" marR="21552" marT="10776" marB="10776" anchor="ctr">
                    <a:lnL>
                      <a:noFill/>
                    </a:lnL>
                    <a:lnR>
                      <a:noFill/>
                    </a:lnR>
                    <a:lnT>
                      <a:noFill/>
                    </a:lnT>
                    <a:lnB>
                      <a:noFill/>
                    </a:lnB>
                    <a:solidFill>
                      <a:srgbClr val="FFCC00"/>
                    </a:solidFill>
                  </a:tcPr>
                </a:tc>
              </a:tr>
              <a:tr h="467049">
                <a:tc>
                  <a:txBody>
                    <a:bodyPr/>
                    <a:lstStyle/>
                    <a:p>
                      <a:pPr algn="just"/>
                      <a:r>
                        <a:rPr lang="es-MX" sz="800">
                          <a:latin typeface="Tahoma, Arial"/>
                        </a:rPr>
                        <a:t>Se solicita Administradora de Ventas para tienda en Concordia. Requisitos -Viva en Concordia preferentemente -Conocimientos de venta, preferentemente en material de plomeria, cemento o electricidad (no indispensable) -Conocimientos en facturación -Actitud de Servicio Ofrecemos: Excelente Ambiente de trabajo Prestaciones de Ley Seguro de vida Oportunidad de Crecimiento</a:t>
                      </a:r>
                      <a:endParaRPr lang="es-MX" sz="800"/>
                    </a:p>
                  </a:txBody>
                  <a:tcPr marL="21552" marR="21552" marT="10776" marB="10776" anchor="ctr">
                    <a:lnL>
                      <a:noFill/>
                    </a:lnL>
                    <a:lnR>
                      <a:noFill/>
                    </a:lnR>
                    <a:lnT>
                      <a:noFill/>
                    </a:lnT>
                    <a:lnB>
                      <a:noFill/>
                    </a:lnB>
                    <a:solidFill>
                      <a:srgbClr val="FFCC00"/>
                    </a:solidFill>
                  </a:tcPr>
                </a:tc>
              </a:tr>
              <a:tr h="467049">
                <a:tc>
                  <a:txBody>
                    <a:bodyPr/>
                    <a:lstStyle/>
                    <a:p>
                      <a:r>
                        <a:rPr lang="es-MX" sz="800" b="1">
                          <a:latin typeface="Tahoma, Arial"/>
                        </a:rPr>
                        <a:t>Localidad:</a:t>
                      </a:r>
                      <a:r>
                        <a:rPr lang="es-MX" sz="800">
                          <a:latin typeface="Tahoma, Arial"/>
                        </a:rPr>
                        <a:t> Concordia - Sinaloa</a:t>
                      </a:r>
                      <a:br>
                        <a:rPr lang="es-MX" sz="800">
                          <a:latin typeface="Tahoma, Arial"/>
                        </a:rPr>
                      </a:br>
                      <a:r>
                        <a:rPr lang="es-MX" sz="800" b="1">
                          <a:latin typeface="Tahoma, Arial"/>
                        </a:rPr>
                        <a:t>Salario:</a:t>
                      </a:r>
                      <a:r>
                        <a:rPr lang="es-MX" sz="800">
                          <a:latin typeface="Tahoma, Arial"/>
                        </a:rPr>
                        <a:t> 6,500</a:t>
                      </a:r>
                      <a:br>
                        <a:rPr lang="es-MX" sz="800">
                          <a:latin typeface="Tahoma, Arial"/>
                        </a:rPr>
                      </a:br>
                      <a:r>
                        <a:rPr lang="es-MX" sz="800" b="1">
                          <a:latin typeface="Tahoma, Arial"/>
                        </a:rPr>
                        <a:t>Fecha:</a:t>
                      </a:r>
                      <a:r>
                        <a:rPr lang="es-MX" sz="800">
                          <a:latin typeface="Tahoma, Arial"/>
                        </a:rPr>
                        <a:t> 5 de octubre de 2012</a:t>
                      </a:r>
                      <a:br>
                        <a:rPr lang="es-MX" sz="800">
                          <a:latin typeface="Tahoma, Arial"/>
                        </a:rPr>
                      </a:br>
                      <a:endParaRPr lang="es-MX" sz="800"/>
                    </a:p>
                  </a:txBody>
                  <a:tcPr marL="21552" marR="21552" marT="10776" marB="10776" anchor="ctr">
                    <a:lnL>
                      <a:noFill/>
                    </a:lnL>
                    <a:lnR>
                      <a:noFill/>
                    </a:lnR>
                    <a:lnT>
                      <a:noFill/>
                    </a:lnT>
                    <a:lnB>
                      <a:noFill/>
                    </a:lnB>
                    <a:solidFill>
                      <a:srgbClr val="FFCC00"/>
                    </a:solidFill>
                  </a:tcPr>
                </a:tc>
              </a:tr>
              <a:tr h="128724">
                <a:tc>
                  <a:txBody>
                    <a:bodyPr/>
                    <a:lstStyle/>
                    <a:p>
                      <a:r>
                        <a:rPr lang="es-MX" sz="800">
                          <a:latin typeface="Tahoma, Arial"/>
                        </a:rPr>
                        <a:t>3. - </a:t>
                      </a:r>
                      <a:r>
                        <a:rPr lang="es-MX" sz="800" b="1">
                          <a:latin typeface="Tahoma, Arial"/>
                          <a:hlinkClick r:id="rId4" action="ppaction://hlinkfile"/>
                        </a:rPr>
                        <a:t>***Representante Comercial***</a:t>
                      </a:r>
                      <a:endParaRPr lang="es-MX" sz="800"/>
                    </a:p>
                  </a:txBody>
                  <a:tcPr marL="21552" marR="21552" marT="10776" marB="10776" anchor="ctr">
                    <a:lnL>
                      <a:noFill/>
                    </a:lnL>
                    <a:lnR>
                      <a:noFill/>
                    </a:lnR>
                    <a:lnT>
                      <a:noFill/>
                    </a:lnT>
                    <a:lnB>
                      <a:noFill/>
                    </a:lnB>
                    <a:solidFill>
                      <a:srgbClr val="FFCC00"/>
                    </a:solidFill>
                  </a:tcPr>
                </a:tc>
              </a:tr>
              <a:tr h="579824">
                <a:tc>
                  <a:txBody>
                    <a:bodyPr/>
                    <a:lstStyle/>
                    <a:p>
                      <a:pPr algn="just"/>
                      <a:r>
                        <a:rPr lang="es-MX" sz="800">
                          <a:latin typeface="Tahoma, Arial"/>
                        </a:rPr>
                        <a:t>IMPORTANTE EMPRESA EN EL RAMO DE LA CONSTRUCCIÓN SOLICITA POR EXPANSIÓN REPRESENTANTE COMERCIAL Requisitos: Edad: 22 a 29 años. Sexo: Indistinto. Escolaridad: Lic. Trunca. Experiencia: 2 años como representante comercial en cerveceras, refresqueras, atención a supermercados, farmacéuticas, insumos industriales, servicios, etc. Actividades: Manejo de cartera empresarial, atención a clientes, prospección y cierre de venta. Indispensable contar con auto propio y licencia vigente. Horario: Lunes a ..... (continúa)</a:t>
                      </a:r>
                      <a:endParaRPr lang="es-MX" sz="800"/>
                    </a:p>
                  </a:txBody>
                  <a:tcPr marL="21552" marR="21552" marT="10776" marB="10776" anchor="ctr">
                    <a:lnL>
                      <a:noFill/>
                    </a:lnL>
                    <a:lnR>
                      <a:noFill/>
                    </a:lnR>
                    <a:lnT>
                      <a:noFill/>
                    </a:lnT>
                    <a:lnB>
                      <a:noFill/>
                    </a:lnB>
                    <a:solidFill>
                      <a:srgbClr val="FFCC00"/>
                    </a:solidFill>
                  </a:tcPr>
                </a:tc>
              </a:tr>
              <a:tr h="467049">
                <a:tc>
                  <a:txBody>
                    <a:bodyPr/>
                    <a:lstStyle/>
                    <a:p>
                      <a:r>
                        <a:rPr lang="es-MX" sz="800" b="1">
                          <a:latin typeface="Tahoma, Arial"/>
                        </a:rPr>
                        <a:t>Localidad:</a:t>
                      </a:r>
                      <a:r>
                        <a:rPr lang="es-MX" sz="800">
                          <a:latin typeface="Tahoma, Arial"/>
                        </a:rPr>
                        <a:t> Álvaro Obregón - D. Federal</a:t>
                      </a:r>
                      <a:br>
                        <a:rPr lang="es-MX" sz="800">
                          <a:latin typeface="Tahoma, Arial"/>
                        </a:rPr>
                      </a:br>
                      <a:r>
                        <a:rPr lang="es-MX" sz="800" b="1">
                          <a:latin typeface="Tahoma, Arial"/>
                        </a:rPr>
                        <a:t>Salario:</a:t>
                      </a:r>
                      <a:r>
                        <a:rPr lang="es-MX" sz="800">
                          <a:latin typeface="Tahoma, Arial"/>
                        </a:rPr>
                        <a:t> $6,700 + Comisiones</a:t>
                      </a:r>
                      <a:br>
                        <a:rPr lang="es-MX" sz="800">
                          <a:latin typeface="Tahoma, Arial"/>
                        </a:rPr>
                      </a:br>
                      <a:r>
                        <a:rPr lang="es-MX" sz="800" b="1">
                          <a:latin typeface="Tahoma, Arial"/>
                        </a:rPr>
                        <a:t>Fecha:</a:t>
                      </a:r>
                      <a:r>
                        <a:rPr lang="es-MX" sz="800">
                          <a:latin typeface="Tahoma, Arial"/>
                        </a:rPr>
                        <a:t> 29 de octubre de 2012</a:t>
                      </a:r>
                      <a:br>
                        <a:rPr lang="es-MX" sz="800">
                          <a:latin typeface="Tahoma, Arial"/>
                        </a:rPr>
                      </a:br>
                      <a:endParaRPr lang="es-MX" sz="800"/>
                    </a:p>
                  </a:txBody>
                  <a:tcPr marL="21552" marR="21552" marT="10776" marB="10776" anchor="ctr">
                    <a:lnL>
                      <a:noFill/>
                    </a:lnL>
                    <a:lnR>
                      <a:noFill/>
                    </a:lnR>
                    <a:lnT>
                      <a:noFill/>
                    </a:lnT>
                    <a:lnB>
                      <a:noFill/>
                    </a:lnB>
                    <a:solidFill>
                      <a:srgbClr val="FFCC00"/>
                    </a:solidFill>
                  </a:tcPr>
                </a:tc>
              </a:tr>
              <a:tr h="128724">
                <a:tc>
                  <a:txBody>
                    <a:bodyPr/>
                    <a:lstStyle/>
                    <a:p>
                      <a:r>
                        <a:rPr lang="es-MX" sz="800">
                          <a:latin typeface="Tahoma, Arial"/>
                        </a:rPr>
                        <a:t>4. - </a:t>
                      </a:r>
                      <a:r>
                        <a:rPr lang="es-MX" sz="800" b="1">
                          <a:latin typeface="Tahoma, Arial"/>
                          <a:hlinkClick r:id="rId5" action="ppaction://hlinkfile"/>
                        </a:rPr>
                        <a:t>Ingeniero en electronica</a:t>
                      </a:r>
                      <a:endParaRPr lang="es-MX" sz="800"/>
                    </a:p>
                  </a:txBody>
                  <a:tcPr marL="21552" marR="21552" marT="10776" marB="10776" anchor="ctr">
                    <a:lnL>
                      <a:noFill/>
                    </a:lnL>
                    <a:lnR>
                      <a:noFill/>
                    </a:lnR>
                    <a:lnT>
                      <a:noFill/>
                    </a:lnT>
                    <a:lnB>
                      <a:noFill/>
                    </a:lnB>
                    <a:solidFill>
                      <a:srgbClr val="FFCC00"/>
                    </a:solidFill>
                  </a:tcPr>
                </a:tc>
              </a:tr>
              <a:tr h="692599">
                <a:tc>
                  <a:txBody>
                    <a:bodyPr/>
                    <a:lstStyle/>
                    <a:p>
                      <a:pPr algn="just"/>
                      <a:r>
                        <a:rPr lang="es-MX" sz="800" dirty="0">
                          <a:latin typeface="Tahoma, Arial"/>
                        </a:rPr>
                        <a:t>IMPORTANTE EMPRESA ESPECIALIZADA EN INGENIERIA DE MANUFACTURA Y SERVICIOS PARA FIXTURES DE PRUEBA ICT Y FUNCIONAL SOLICITA INGENIERO EN ELECTRONICA REQUISITOS: SEXO: Masculino EDAD: 25 a 30 años ESCOLARIDAD: Ing. en electrónica (exclusivamente) Experiencia mínima 2 a 3 años Ingles 80% FUNCIONES Desarrollo de software Investigación de componentes nuevos Instalación de componentes CONOCIMIENTOS Visual Net </a:t>
                      </a:r>
                      <a:r>
                        <a:rPr lang="es-MX" sz="800" dirty="0" err="1">
                          <a:latin typeface="Tahoma, Arial"/>
                        </a:rPr>
                        <a:t>Labview</a:t>
                      </a:r>
                      <a:r>
                        <a:rPr lang="es-MX" sz="800" dirty="0">
                          <a:latin typeface="Tahoma, Arial"/>
                        </a:rPr>
                        <a:t> Desarrollo de software y hardware DISPONIBILIDAD PARA VIAJAR HORARIO Lunes a viernes 8am a ..... (continúa)</a:t>
                      </a:r>
                      <a:endParaRPr lang="es-MX" sz="800" dirty="0"/>
                    </a:p>
                  </a:txBody>
                  <a:tcPr marL="21552" marR="21552" marT="10776" marB="10776" anchor="ctr">
                    <a:lnL>
                      <a:noFill/>
                    </a:lnL>
                    <a:lnR>
                      <a:noFill/>
                    </a:lnR>
                    <a:lnT>
                      <a:noFill/>
                    </a:lnT>
                    <a:lnB>
                      <a:noFill/>
                    </a:lnB>
                    <a:solidFill>
                      <a:srgbClr val="FFCC00"/>
                    </a:solidFill>
                  </a:tcPr>
                </a:tc>
              </a:tr>
              <a:tr h="467049">
                <a:tc>
                  <a:txBody>
                    <a:bodyPr/>
                    <a:lstStyle/>
                    <a:p>
                      <a:r>
                        <a:rPr lang="es-MX" sz="800" b="1">
                          <a:latin typeface="Tahoma, Arial"/>
                        </a:rPr>
                        <a:t>Localidad:</a:t>
                      </a:r>
                      <a:r>
                        <a:rPr lang="es-MX" sz="800">
                          <a:latin typeface="Tahoma, Arial"/>
                        </a:rPr>
                        <a:t> Guadalajara - Jalisco</a:t>
                      </a:r>
                      <a:br>
                        <a:rPr lang="es-MX" sz="800">
                          <a:latin typeface="Tahoma, Arial"/>
                        </a:rPr>
                      </a:br>
                      <a:r>
                        <a:rPr lang="es-MX" sz="800" b="1">
                          <a:latin typeface="Tahoma, Arial"/>
                        </a:rPr>
                        <a:t>Salario:</a:t>
                      </a:r>
                      <a:r>
                        <a:rPr lang="es-MX" sz="800">
                          <a:latin typeface="Tahoma, Arial"/>
                        </a:rPr>
                        <a:t> $12,000</a:t>
                      </a:r>
                      <a:br>
                        <a:rPr lang="es-MX" sz="800">
                          <a:latin typeface="Tahoma, Arial"/>
                        </a:rPr>
                      </a:br>
                      <a:r>
                        <a:rPr lang="es-MX" sz="800" b="1">
                          <a:latin typeface="Tahoma, Arial"/>
                        </a:rPr>
                        <a:t>Fecha:</a:t>
                      </a:r>
                      <a:r>
                        <a:rPr lang="es-MX" sz="800">
                          <a:latin typeface="Tahoma, Arial"/>
                        </a:rPr>
                        <a:t> 10 de octubre de 2012</a:t>
                      </a:r>
                      <a:br>
                        <a:rPr lang="es-MX" sz="800">
                          <a:latin typeface="Tahoma, Arial"/>
                        </a:rPr>
                      </a:br>
                      <a:endParaRPr lang="es-MX" sz="800"/>
                    </a:p>
                  </a:txBody>
                  <a:tcPr marL="21552" marR="21552" marT="10776" marB="10776" anchor="ctr">
                    <a:lnL>
                      <a:noFill/>
                    </a:lnL>
                    <a:lnR>
                      <a:noFill/>
                    </a:lnR>
                    <a:lnT>
                      <a:noFill/>
                    </a:lnT>
                    <a:lnB>
                      <a:noFill/>
                    </a:lnB>
                    <a:solidFill>
                      <a:srgbClr val="FFCC00"/>
                    </a:solidFill>
                  </a:tcPr>
                </a:tc>
              </a:tr>
              <a:tr h="128724">
                <a:tc>
                  <a:txBody>
                    <a:bodyPr/>
                    <a:lstStyle/>
                    <a:p>
                      <a:r>
                        <a:rPr lang="es-MX" sz="800">
                          <a:latin typeface="Tahoma, Arial"/>
                        </a:rPr>
                        <a:t>5. - </a:t>
                      </a:r>
                      <a:r>
                        <a:rPr lang="es-MX" sz="800" b="1">
                          <a:latin typeface="Tahoma, Arial"/>
                          <a:hlinkClick r:id="rId6" action="ppaction://hlinkfile"/>
                        </a:rPr>
                        <a:t>Supervisor de Ventas</a:t>
                      </a:r>
                      <a:endParaRPr lang="es-MX" sz="800"/>
                    </a:p>
                  </a:txBody>
                  <a:tcPr marL="21552" marR="21552" marT="10776" marB="10776" anchor="ctr">
                    <a:lnL>
                      <a:noFill/>
                    </a:lnL>
                    <a:lnR>
                      <a:noFill/>
                    </a:lnR>
                    <a:lnT>
                      <a:noFill/>
                    </a:lnT>
                    <a:lnB>
                      <a:noFill/>
                    </a:lnB>
                    <a:solidFill>
                      <a:srgbClr val="FFCC00"/>
                    </a:solidFill>
                  </a:tcPr>
                </a:tc>
              </a:tr>
              <a:tr h="579824">
                <a:tc>
                  <a:txBody>
                    <a:bodyPr/>
                    <a:lstStyle/>
                    <a:p>
                      <a:pPr algn="just"/>
                      <a:r>
                        <a:rPr lang="es-MX" sz="800">
                          <a:latin typeface="Tahoma, Arial"/>
                        </a:rPr>
                        <a:t>IMPORTANTE EMPRESA COMERCIALIZADORA DE SEMILLAS Y CEREALES SOLICITA: SUPERVISOR DE VENTAS Sexo Masculino Casado 30 a 44 años Preparatoria o Lic. Trunca. Indispensable 100% Disponibilidad para viajar Conocimiento mínimo de 50% de la República Mexicana. Excelente Presentación Experiencia mínima de 3 años supervisando personal de ventas. Funciones: Mejorar rotación de producto en punto de ventas, impulsar, acelerar venta mediante planificación y coordinación, supervisión de equipo de ventas, análisis y ..... (continúa)</a:t>
                      </a:r>
                      <a:endParaRPr lang="es-MX" sz="800"/>
                    </a:p>
                  </a:txBody>
                  <a:tcPr marL="21552" marR="21552" marT="10776" marB="10776" anchor="ctr">
                    <a:lnL>
                      <a:noFill/>
                    </a:lnL>
                    <a:lnR>
                      <a:noFill/>
                    </a:lnR>
                    <a:lnT>
                      <a:noFill/>
                    </a:lnT>
                    <a:lnB>
                      <a:noFill/>
                    </a:lnB>
                    <a:solidFill>
                      <a:srgbClr val="FFCC00"/>
                    </a:solidFill>
                  </a:tcPr>
                </a:tc>
              </a:tr>
              <a:tr h="467049">
                <a:tc>
                  <a:txBody>
                    <a:bodyPr/>
                    <a:lstStyle/>
                    <a:p>
                      <a:r>
                        <a:rPr lang="es-MX" sz="800" b="1" dirty="0">
                          <a:latin typeface="Tahoma, Arial"/>
                        </a:rPr>
                        <a:t>Localidad:</a:t>
                      </a:r>
                      <a:r>
                        <a:rPr lang="es-MX" sz="800" dirty="0">
                          <a:latin typeface="Tahoma, Arial"/>
                        </a:rPr>
                        <a:t> Guadalajara - Jalisco</a:t>
                      </a:r>
                      <a:br>
                        <a:rPr lang="es-MX" sz="800" dirty="0">
                          <a:latin typeface="Tahoma, Arial"/>
                        </a:rPr>
                      </a:br>
                      <a:r>
                        <a:rPr lang="es-MX" sz="800" b="1" dirty="0">
                          <a:latin typeface="Tahoma, Arial"/>
                        </a:rPr>
                        <a:t>Salario:</a:t>
                      </a:r>
                      <a:r>
                        <a:rPr lang="es-MX" sz="800" dirty="0">
                          <a:latin typeface="Tahoma, Arial"/>
                        </a:rPr>
                        <a:t> $8000-$10000</a:t>
                      </a:r>
                      <a:br>
                        <a:rPr lang="es-MX" sz="800" dirty="0">
                          <a:latin typeface="Tahoma, Arial"/>
                        </a:rPr>
                      </a:br>
                      <a:r>
                        <a:rPr lang="es-MX" sz="800" b="1" dirty="0">
                          <a:latin typeface="Tahoma, Arial"/>
                        </a:rPr>
                        <a:t>Fecha:</a:t>
                      </a:r>
                      <a:r>
                        <a:rPr lang="es-MX" sz="800" dirty="0">
                          <a:latin typeface="Tahoma, Arial"/>
                        </a:rPr>
                        <a:t> 11 de octubre de 2012</a:t>
                      </a:r>
                      <a:br>
                        <a:rPr lang="es-MX" sz="800" dirty="0">
                          <a:latin typeface="Tahoma, Arial"/>
                        </a:rPr>
                      </a:br>
                      <a:endParaRPr lang="es-MX" sz="800" dirty="0"/>
                    </a:p>
                  </a:txBody>
                  <a:tcPr marL="21552" marR="21552" marT="10776" marB="10776" anchor="ctr">
                    <a:lnL>
                      <a:noFill/>
                    </a:lnL>
                    <a:lnR>
                      <a:noFill/>
                    </a:lnR>
                    <a:lnT>
                      <a:noFill/>
                    </a:lnT>
                    <a:lnB>
                      <a:noFill/>
                    </a:lnB>
                    <a:solidFill>
                      <a:srgbClr val="FFCC00"/>
                    </a:solidFill>
                  </a:tcPr>
                </a:tc>
              </a:tr>
            </a:tbl>
          </a:graphicData>
        </a:graphic>
      </p:graphicFrame>
      <p:sp>
        <p:nvSpPr>
          <p:cNvPr id="5" name="Rectangle 1"/>
          <p:cNvSpPr>
            <a:spLocks noChangeArrowheads="1"/>
          </p:cNvSpPr>
          <p:nvPr/>
        </p:nvSpPr>
        <p:spPr bwMode="auto">
          <a:xfrm>
            <a:off x="4318000" y="15113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800" b="1" i="0" u="none" strike="noStrike" cap="none" normalizeH="0" baseline="0" smtClean="0">
                <a:ln>
                  <a:noFill/>
                </a:ln>
                <a:solidFill>
                  <a:schemeClr val="tx1"/>
                </a:solidFill>
                <a:effectLst/>
                <a:latin typeface="Arial" pitchFamily="34" charset="0"/>
                <a:cs typeface="Arial" pitchFamily="34" charset="0"/>
              </a:rPr>
              <a:t>Ofertas de empleo vacantes:</a:t>
            </a:r>
            <a:r>
              <a:rPr kumimoji="0" lang="es-MX" sz="1800" b="0" i="0" u="none" strike="noStrike" cap="none" normalizeH="0" baseline="0" smtClean="0">
                <a:ln>
                  <a:noFill/>
                </a:ln>
                <a:solidFill>
                  <a:schemeClr val="tx1"/>
                </a:solidFill>
                <a:effectLst/>
                <a:latin typeface="Arial" pitchFamily="34" charset="0"/>
                <a:cs typeface="Arial" pitchFamily="34" charset="0"/>
              </a:rPr>
              <a:t> </a:t>
            </a:r>
            <a:br>
              <a:rPr kumimoji="0" lang="es-MX" sz="1800" b="0" i="0" u="none" strike="noStrike" cap="none" normalizeH="0" baseline="0" smtClean="0">
                <a:ln>
                  <a:noFill/>
                </a:ln>
                <a:solidFill>
                  <a:schemeClr val="tx1"/>
                </a:solidFill>
                <a:effectLst/>
                <a:latin typeface="Arial" pitchFamily="34" charset="0"/>
                <a:cs typeface="Arial" pitchFamily="34" charset="0"/>
              </a:rPr>
            </a:br>
            <a:r>
              <a:rPr kumimoji="0" lang="es-MX" sz="1800" b="0" i="0" u="none" strike="noStrike" cap="none" normalizeH="0" baseline="0" smtClean="0">
                <a:ln>
                  <a:noFill/>
                </a:ln>
                <a:solidFill>
                  <a:schemeClr val="tx1"/>
                </a:solidFill>
                <a:effectLst/>
                <a:latin typeface="Arial" pitchFamily="34" charset="0"/>
                <a:cs typeface="Arial" pitchFamily="34" charset="0"/>
              </a:rPr>
              <a:t/>
            </a:r>
            <a:br>
              <a:rPr kumimoji="0" lang="es-MX" sz="1800" b="0" i="0" u="none" strike="noStrike" cap="none" normalizeH="0" baseline="0" smtClean="0">
                <a:ln>
                  <a:noFill/>
                </a:ln>
                <a:solidFill>
                  <a:schemeClr val="tx1"/>
                </a:solidFill>
                <a:effectLst/>
                <a:latin typeface="Arial" pitchFamily="34" charset="0"/>
                <a:cs typeface="Arial" pitchFamily="34" charset="0"/>
              </a:rPr>
            </a:b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964963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t>Amenazas externas</a:t>
            </a:r>
            <a:endParaRPr lang="es-MX" dirty="0"/>
          </a:p>
        </p:txBody>
      </p:sp>
      <p:sp>
        <p:nvSpPr>
          <p:cNvPr id="3" name="2 Marcador de contenido"/>
          <p:cNvSpPr>
            <a:spLocks noGrp="1"/>
          </p:cNvSpPr>
          <p:nvPr>
            <p:ph idx="1"/>
          </p:nvPr>
        </p:nvSpPr>
        <p:spPr/>
        <p:txBody>
          <a:bodyPr>
            <a:normAutofit fontScale="92500"/>
          </a:bodyPr>
          <a:lstStyle/>
          <a:p>
            <a:r>
              <a:rPr lang="es-MX" dirty="0" smtClean="0"/>
              <a:t>Sobre </a:t>
            </a:r>
            <a:r>
              <a:rPr lang="es-MX" dirty="0"/>
              <a:t>el </a:t>
            </a:r>
            <a:r>
              <a:rPr lang="es-MX" i="1" dirty="0">
                <a:hlinkClick r:id="rId2"/>
              </a:rPr>
              <a:t>Entorno económico político y social global,</a:t>
            </a:r>
            <a:r>
              <a:rPr lang="es-MX" dirty="0"/>
              <a:t> los ejecutivos consultados consideran que ha habido una mejoría. De 12 meses pasados a la fecha su percepción promediaba -0.137 puntos, en tanto que para los siguientes 12 meses se elevó a 0.120 unidades, segunda vez en el año que se encuentra en el terreno positivo (0.359 en 1T2012). </a:t>
            </a:r>
          </a:p>
          <a:p>
            <a:r>
              <a:rPr lang="es-MX" dirty="0"/>
              <a:t>Lo que más destaca es la calificación que otorgan al rubro correspondiente a </a:t>
            </a:r>
            <a:r>
              <a:rPr lang="es-MX" i="1" dirty="0"/>
              <a:t>México insertado en la economía global</a:t>
            </a:r>
            <a:r>
              <a:rPr lang="es-MX" dirty="0"/>
              <a:t>, el cual lo califican con 0.47 unidades de 12 meses atrás a la fecha y con 0.63 para el siguiente año, el segundo promedio más alto de toda la muestra. </a:t>
            </a:r>
          </a:p>
          <a:p>
            <a:endParaRPr lang="es-MX" dirty="0"/>
          </a:p>
        </p:txBody>
      </p:sp>
    </p:spTree>
    <p:extLst>
      <p:ext uri="{BB962C8B-B14F-4D97-AF65-F5344CB8AC3E}">
        <p14:creationId xmlns:p14="http://schemas.microsoft.com/office/powerpoint/2010/main" xmlns="" val="3114801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285720" y="571480"/>
          <a:ext cx="8358246" cy="5286415"/>
        </p:xfrm>
        <a:graphic>
          <a:graphicData uri="http://schemas.openxmlformats.org/drawingml/2006/table">
            <a:tbl>
              <a:tblPr/>
              <a:tblGrid>
                <a:gridCol w="2786082"/>
                <a:gridCol w="2786082"/>
                <a:gridCol w="2786082"/>
              </a:tblGrid>
              <a:tr h="581990">
                <a:tc>
                  <a:txBody>
                    <a:bodyPr/>
                    <a:lstStyle/>
                    <a:p>
                      <a:pPr algn="just">
                        <a:spcAft>
                          <a:spcPts val="0"/>
                        </a:spcAft>
                      </a:pPr>
                      <a:r>
                        <a:rPr lang="es-ES_tradnl" sz="1400" b="1">
                          <a:ln w="0">
                            <a:solidFill>
                              <a:prstClr val="black"/>
                            </a:solidFill>
                          </a:ln>
                          <a:noFill/>
                          <a:latin typeface="Times New Roman"/>
                          <a:ea typeface="Times New Roman"/>
                          <a:cs typeface="Times New Roman"/>
                        </a:rPr>
                        <a:t>Actividades de Apoyo</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 Respaldo a actividades Prim. </a:t>
                      </a:r>
                      <a:endParaRPr lang="es-MX" sz="1200" b="1">
                        <a:latin typeface="Times New Roman"/>
                        <a:ea typeface="Times New Roman"/>
                        <a:cs typeface="Times New Roman"/>
                      </a:endParaRPr>
                    </a:p>
                  </a:txBody>
                  <a:tcPr marL="44450" marR="444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96">
                <a:tc>
                  <a:txBody>
                    <a:bodyPr/>
                    <a:lstStyle/>
                    <a:p>
                      <a:pPr algn="just">
                        <a:spcAft>
                          <a:spcPts val="0"/>
                        </a:spcAft>
                      </a:pPr>
                      <a:r>
                        <a:rPr lang="es-ES_tradnl" sz="1200" b="0">
                          <a:latin typeface="Times New Roman"/>
                          <a:ea typeface="Times New Roman"/>
                          <a:cs typeface="Times New Roman"/>
                        </a:rPr>
                        <a:t>Infraestructura de la empresa</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Oficinas adecuadas </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990">
                <a:tc>
                  <a:txBody>
                    <a:bodyPr/>
                    <a:lstStyle/>
                    <a:p>
                      <a:pPr algn="just">
                        <a:spcAft>
                          <a:spcPts val="0"/>
                        </a:spcAft>
                      </a:pPr>
                      <a:r>
                        <a:rPr lang="es-ES_tradnl" sz="1200" b="0">
                          <a:latin typeface="Times New Roman"/>
                          <a:ea typeface="Times New Roman"/>
                          <a:cs typeface="Times New Roman"/>
                        </a:rPr>
                        <a:t>Admón de R. H.</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Gestion enfocada al desarrollo y capacitación</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990">
                <a:tc>
                  <a:txBody>
                    <a:bodyPr/>
                    <a:lstStyle/>
                    <a:p>
                      <a:pPr algn="just">
                        <a:spcAft>
                          <a:spcPts val="0"/>
                        </a:spcAft>
                      </a:pPr>
                      <a:r>
                        <a:rPr lang="es-ES_tradnl" sz="1200" b="0">
                          <a:latin typeface="Times New Roman"/>
                          <a:ea typeface="Times New Roman"/>
                          <a:cs typeface="Times New Roman"/>
                        </a:rPr>
                        <a:t>Desarrollo Tecnológico</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Sistemas administrativo (software)</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96">
                <a:tc>
                  <a:txBody>
                    <a:bodyPr/>
                    <a:lstStyle/>
                    <a:p>
                      <a:pPr algn="just">
                        <a:spcAft>
                          <a:spcPts val="0"/>
                        </a:spcAft>
                      </a:pPr>
                      <a:r>
                        <a:rPr lang="es-ES_tradnl" sz="1200" b="0">
                          <a:latin typeface="Times New Roman"/>
                          <a:ea typeface="Times New Roman"/>
                          <a:cs typeface="Times New Roman"/>
                        </a:rPr>
                        <a:t>Adquisición.</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Facil manejo</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96">
                <a:tc>
                  <a:txBody>
                    <a:bodyPr/>
                    <a:lstStyle/>
                    <a:p>
                      <a:pPr algn="just">
                        <a:spcAft>
                          <a:spcPts val="0"/>
                        </a:spcAft>
                      </a:pPr>
                      <a:endParaRPr lang="es-ES_tradnl" sz="1200" b="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494">
                <a:tc>
                  <a:txBody>
                    <a:bodyPr/>
                    <a:lstStyle/>
                    <a:p>
                      <a:pPr algn="just">
                        <a:spcAft>
                          <a:spcPts val="0"/>
                        </a:spcAft>
                      </a:pPr>
                      <a:r>
                        <a:rPr lang="es-ES_tradnl" sz="1400" b="1">
                          <a:ln w="0">
                            <a:solidFill>
                              <a:prstClr val="black"/>
                            </a:solidFill>
                          </a:ln>
                          <a:noFill/>
                          <a:latin typeface="Times New Roman"/>
                          <a:ea typeface="Times New Roman"/>
                          <a:cs typeface="Times New Roman"/>
                        </a:rPr>
                        <a:t>Actividades Primarias</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 Creación física del Producto</a:t>
                      </a:r>
                      <a:endParaRPr lang="es-MX" sz="1200" b="1">
                        <a:latin typeface="Times New Roman"/>
                        <a:ea typeface="Times New Roman"/>
                        <a:cs typeface="Times New Roman"/>
                      </a:endParaRPr>
                    </a:p>
                  </a:txBody>
                  <a:tcPr marL="44450" marR="444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990">
                <a:tc>
                  <a:txBody>
                    <a:bodyPr/>
                    <a:lstStyle/>
                    <a:p>
                      <a:pPr algn="just">
                        <a:spcAft>
                          <a:spcPts val="0"/>
                        </a:spcAft>
                      </a:pPr>
                      <a:r>
                        <a:rPr lang="es-ES_tradnl" sz="1200" b="0">
                          <a:latin typeface="Times New Roman"/>
                          <a:ea typeface="Times New Roman"/>
                          <a:cs typeface="Times New Roman"/>
                        </a:rPr>
                        <a:t>Servicio</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Servicio enfocado a los requerimientos del cliente</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2985">
                <a:tc>
                  <a:txBody>
                    <a:bodyPr/>
                    <a:lstStyle/>
                    <a:p>
                      <a:pPr algn="just">
                        <a:spcAft>
                          <a:spcPts val="0"/>
                        </a:spcAft>
                      </a:pPr>
                      <a:r>
                        <a:rPr lang="es-ES_tradnl" sz="1200" b="0">
                          <a:latin typeface="Times New Roman"/>
                          <a:ea typeface="Times New Roman"/>
                          <a:cs typeface="Times New Roman"/>
                        </a:rPr>
                        <a:t>Mercadotecnia y ventas</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Departamento exclusivo de contacto cliente</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Adminsitracion de las quejas, sueguerencias y felicitaciones</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96">
                <a:tc>
                  <a:txBody>
                    <a:bodyPr/>
                    <a:lstStyle/>
                    <a:p>
                      <a:pPr algn="just">
                        <a:spcAft>
                          <a:spcPts val="0"/>
                        </a:spcAft>
                      </a:pPr>
                      <a:r>
                        <a:rPr lang="es-ES_tradnl" sz="1200" b="0">
                          <a:latin typeface="Times New Roman"/>
                          <a:ea typeface="Times New Roman"/>
                          <a:cs typeface="Times New Roman"/>
                        </a:rPr>
                        <a:t>Logística externa</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Direccion</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96">
                <a:tc>
                  <a:txBody>
                    <a:bodyPr/>
                    <a:lstStyle/>
                    <a:p>
                      <a:pPr algn="just">
                        <a:spcAft>
                          <a:spcPts val="0"/>
                        </a:spcAft>
                      </a:pPr>
                      <a:r>
                        <a:rPr lang="es-ES_tradnl" sz="1200" b="0">
                          <a:latin typeface="Times New Roman"/>
                          <a:ea typeface="Times New Roman"/>
                          <a:cs typeface="Times New Roman"/>
                        </a:rPr>
                        <a:t>Operaciones </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Direccion</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96">
                <a:tc>
                  <a:txBody>
                    <a:bodyPr/>
                    <a:lstStyle/>
                    <a:p>
                      <a:pPr algn="just">
                        <a:spcAft>
                          <a:spcPts val="0"/>
                        </a:spcAft>
                      </a:pPr>
                      <a:r>
                        <a:rPr lang="es-ES_tradnl" sz="1200" b="0">
                          <a:latin typeface="Times New Roman"/>
                          <a:ea typeface="Times New Roman"/>
                          <a:cs typeface="Times New Roman"/>
                        </a:rPr>
                        <a:t>Logística interna</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_tradnl" sz="1200" b="0">
                          <a:latin typeface="Times New Roman"/>
                          <a:ea typeface="Times New Roman"/>
                          <a:cs typeface="Times New Roman"/>
                        </a:rPr>
                        <a:t>Administracion</a:t>
                      </a:r>
                      <a:endParaRPr lang="es-MX" sz="1200" b="1">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ES_tradnl" sz="1200" b="0" dirty="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200" b="1" i="0" u="none" strike="noStrike" cap="none" normalizeH="0" baseline="0" smtClean="0">
                <a:ln>
                  <a:noFill/>
                </a:ln>
                <a:solidFill>
                  <a:schemeClr val="tx1"/>
                </a:solidFill>
                <a:effectLst/>
                <a:latin typeface="Arial" pitchFamily="34" charset="0"/>
                <a:ea typeface="Times New Roman" pitchFamily="18" charset="0"/>
              </a:rPr>
              <a:t>La Cadena Básica Del Valor.</a:t>
            </a:r>
            <a:endParaRPr kumimoji="0" lang="es-MX"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Documents and Settings\Martha\Configuración local\Archivos temporales de Internet\Content.IE5\CLWBU9EJ\MC900234108[1].wmf"/>
          <p:cNvPicPr>
            <a:picLocks noChangeAspect="1" noChangeArrowheads="1"/>
          </p:cNvPicPr>
          <p:nvPr/>
        </p:nvPicPr>
        <p:blipFill>
          <a:blip r:embed="rId2"/>
          <a:srcRect/>
          <a:stretch>
            <a:fillRect/>
          </a:stretch>
        </p:blipFill>
        <p:spPr bwMode="auto">
          <a:xfrm>
            <a:off x="2357422" y="1571612"/>
            <a:ext cx="3209925" cy="2362200"/>
          </a:xfrm>
          <a:prstGeom prst="rect">
            <a:avLst/>
          </a:prstGeom>
          <a:noFill/>
        </p:spPr>
      </p:pic>
      <p:sp>
        <p:nvSpPr>
          <p:cNvPr id="2" name="1 Título"/>
          <p:cNvSpPr>
            <a:spLocks noGrp="1"/>
          </p:cNvSpPr>
          <p:nvPr>
            <p:ph type="title"/>
          </p:nvPr>
        </p:nvSpPr>
        <p:spPr/>
        <p:txBody>
          <a:bodyPr/>
          <a:lstStyle/>
          <a:p>
            <a:r>
              <a:rPr lang="es-MX" dirty="0" smtClean="0"/>
              <a:t>VALOR AGREGADO</a:t>
            </a:r>
            <a:endParaRPr lang="es-MX" dirty="0"/>
          </a:p>
        </p:txBody>
      </p:sp>
      <p:sp>
        <p:nvSpPr>
          <p:cNvPr id="3" name="2 Marcador de contenido"/>
          <p:cNvSpPr>
            <a:spLocks noGrp="1"/>
          </p:cNvSpPr>
          <p:nvPr>
            <p:ph idx="1"/>
          </p:nvPr>
        </p:nvSpPr>
        <p:spPr>
          <a:xfrm>
            <a:off x="457200" y="1600201"/>
            <a:ext cx="8229600" cy="3971940"/>
          </a:xfrm>
        </p:spPr>
        <p:txBody>
          <a:bodyPr>
            <a:normAutofit fontScale="92500" lnSpcReduction="20000"/>
          </a:bodyPr>
          <a:lstStyle/>
          <a:p>
            <a:pPr>
              <a:buNone/>
            </a:pPr>
            <a:endParaRPr lang="es-MX" b="1" dirty="0"/>
          </a:p>
          <a:p>
            <a:r>
              <a:rPr lang="es-ES_tradnl" dirty="0"/>
              <a:t>En nuestra empresa contamos con un desarrollo de personal que otras empresas del </a:t>
            </a:r>
            <a:r>
              <a:rPr lang="es-ES_tradnl" dirty="0" smtClean="0"/>
              <a:t>área </a:t>
            </a:r>
            <a:r>
              <a:rPr lang="es-ES_tradnl" dirty="0"/>
              <a:t>no cuentan, existe un plan anual de desarrollo donde las empresas pueden identificar las necesidades de </a:t>
            </a:r>
            <a:r>
              <a:rPr lang="es-ES_tradnl" dirty="0" smtClean="0"/>
              <a:t>capacitación </a:t>
            </a:r>
            <a:r>
              <a:rPr lang="es-ES_tradnl" dirty="0"/>
              <a:t>de su personal, autorizarlas y programarlas</a:t>
            </a:r>
            <a:endParaRPr lang="es-MX" b="1" dirty="0"/>
          </a:p>
          <a:p>
            <a:pPr>
              <a:buNone/>
            </a:pPr>
            <a:endParaRPr lang="es-MX" b="1" dirty="0"/>
          </a:p>
          <a:p>
            <a:r>
              <a:rPr lang="es-ES_tradnl" dirty="0"/>
              <a:t>Nosotros tenemos </a:t>
            </a:r>
            <a:r>
              <a:rPr lang="es-ES_tradnl" dirty="0" smtClean="0"/>
              <a:t>una </a:t>
            </a:r>
            <a:r>
              <a:rPr lang="es-ES_tradnl" dirty="0"/>
              <a:t>serie de posibles capacitaciones y cursos las cuales son impartidas por el personal mas apto y competente del mercado.</a:t>
            </a:r>
            <a:endParaRPr lang="es-MX" b="1" dirty="0"/>
          </a:p>
          <a:p>
            <a:pPr>
              <a:buNone/>
            </a:pPr>
            <a:endParaRPr lang="es-MX" b="1" dirty="0"/>
          </a:p>
          <a:p>
            <a:r>
              <a:rPr lang="es-ES_tradnl" dirty="0"/>
              <a:t>Una vez aplicado el desarrollo contamos con un sistema de evaluación a nuestros capacitadores para poder brindar un mejor servicio y valor agregado</a:t>
            </a:r>
            <a:endParaRPr lang="es-MX" b="1" dirty="0"/>
          </a:p>
          <a:p>
            <a:endParaRPr lang="es-MX"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929737"/>
            <a:ext cx="3273641" cy="1962376"/>
          </a:xfrm>
          <a:prstGeom prst="rect">
            <a:avLst/>
          </a:prstGeom>
        </p:spPr>
      </p:pic>
      <p:sp>
        <p:nvSpPr>
          <p:cNvPr id="2" name="1 Título"/>
          <p:cNvSpPr>
            <a:spLocks noGrp="1"/>
          </p:cNvSpPr>
          <p:nvPr>
            <p:ph type="title"/>
          </p:nvPr>
        </p:nvSpPr>
        <p:spPr/>
        <p:txBody>
          <a:bodyPr>
            <a:normAutofit fontScale="90000"/>
          </a:bodyPr>
          <a:lstStyle/>
          <a:p>
            <a:r>
              <a:rPr lang="es-MX" dirty="0" smtClean="0"/>
              <a:t>Ambiente socio-cultural</a:t>
            </a:r>
            <a:endParaRPr lang="es-MX" dirty="0"/>
          </a:p>
        </p:txBody>
      </p:sp>
      <p:sp>
        <p:nvSpPr>
          <p:cNvPr id="5" name="4 Marcador de contenido"/>
          <p:cNvSpPr>
            <a:spLocks noGrp="1"/>
          </p:cNvSpPr>
          <p:nvPr>
            <p:ph idx="1"/>
          </p:nvPr>
        </p:nvSpPr>
        <p:spPr/>
        <p:txBody>
          <a:bodyPr>
            <a:normAutofit fontScale="92500"/>
          </a:bodyPr>
          <a:lstStyle/>
          <a:p>
            <a:r>
              <a:rPr lang="es-MX" dirty="0"/>
              <a:t>Los temores sobre una recesión en Estados Unidos se han alejado de la mente de los principales empresarios de México, pero la crisis de la zona euro y sus posibles efectos en la economía nacional como volatilidad, depreciación del peso e inestabilidad financiera, aún preocupan a los principales empresarios del </a:t>
            </a:r>
            <a:r>
              <a:rPr lang="es-MX" dirty="0" smtClean="0"/>
              <a:t>país, </a:t>
            </a:r>
            <a:r>
              <a:rPr lang="es-MX" dirty="0"/>
              <a:t>visualizan una mejoría relativa, pues elevan el promedio a 0.238 unidades, un índice menor al obtenido durante el ejercicio Pulso Expansión 500 del primer trimestre de 2012, que fue de 0.443, pero que aún se sitúa dentro del terreno positivo. </a:t>
            </a:r>
          </a:p>
          <a:p>
            <a:r>
              <a:rPr lang="es-MX" dirty="0"/>
              <a:t>Pulso Expansión 500 es un indicador trimestral de confianza</a:t>
            </a:r>
          </a:p>
          <a:p>
            <a:endParaRPr lang="es-MX" dirty="0"/>
          </a:p>
        </p:txBody>
      </p:sp>
    </p:spTree>
    <p:extLst>
      <p:ext uri="{BB962C8B-B14F-4D97-AF65-F5344CB8AC3E}">
        <p14:creationId xmlns:p14="http://schemas.microsoft.com/office/powerpoint/2010/main" xmlns="" val="5036960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755576" y="548680"/>
            <a:ext cx="7632848" cy="5577483"/>
          </a:xfrm>
        </p:spPr>
      </p:pic>
    </p:spTree>
    <p:extLst>
      <p:ext uri="{BB962C8B-B14F-4D97-AF65-F5344CB8AC3E}">
        <p14:creationId xmlns:p14="http://schemas.microsoft.com/office/powerpoint/2010/main" xmlns="" val="100228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Análisis interno…</a:t>
            </a:r>
            <a:endParaRPr lang="es-MX" dirty="0"/>
          </a:p>
        </p:txBody>
      </p:sp>
      <p:sp>
        <p:nvSpPr>
          <p:cNvPr id="3" name="2 Marcador de contenido"/>
          <p:cNvSpPr>
            <a:spLocks noGrp="1"/>
          </p:cNvSpPr>
          <p:nvPr>
            <p:ph idx="1"/>
          </p:nvPr>
        </p:nvSpPr>
        <p:spPr/>
        <p:txBody>
          <a:bodyPr>
            <a:normAutofit/>
          </a:bodyPr>
          <a:lstStyle/>
          <a:p>
            <a:r>
              <a:rPr lang="es-MX" dirty="0"/>
              <a:t>Todo personal lo tenemos capacitado en las áreas de recursos humanos dándole un gran beneficio a nuestro </a:t>
            </a:r>
            <a:r>
              <a:rPr lang="es-MX" dirty="0" err="1"/>
              <a:t>outsourcing</a:t>
            </a:r>
            <a:r>
              <a:rPr lang="es-MX" dirty="0"/>
              <a:t> ya que en caso de la falta de alguno a la planta otro compañero puede cubrirlo fácilmente sin tener fallas en nuestro modo de trabajo así dándole el mejor servicio a nuestro cliente y teniendo una gran ventaja competitiva sobre los demás utilizando nuestras estrategias de trabajo.</a:t>
            </a:r>
          </a:p>
          <a:p>
            <a:endParaRPr lang="es-MX" dirty="0"/>
          </a:p>
        </p:txBody>
      </p:sp>
    </p:spTree>
    <p:extLst>
      <p:ext uri="{BB962C8B-B14F-4D97-AF65-F5344CB8AC3E}">
        <p14:creationId xmlns:p14="http://schemas.microsoft.com/office/powerpoint/2010/main" xmlns="" val="1688441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67544" y="1058217"/>
            <a:ext cx="8170619" cy="4891063"/>
          </a:xfrm>
          <a:prstGeom prst="rect">
            <a:avLst/>
          </a:prstGeom>
        </p:spPr>
      </p:pic>
      <p:sp>
        <p:nvSpPr>
          <p:cNvPr id="3" name="2 Marcador de contenido"/>
          <p:cNvSpPr>
            <a:spLocks noGrp="1"/>
          </p:cNvSpPr>
          <p:nvPr>
            <p:ph idx="1"/>
          </p:nvPr>
        </p:nvSpPr>
        <p:spPr/>
        <p:txBody>
          <a:bodyPr>
            <a:normAutofit lnSpcReduction="10000"/>
          </a:bodyPr>
          <a:lstStyle/>
          <a:p>
            <a:r>
              <a:rPr lang="es-MX" dirty="0"/>
              <a:t>Nuestro ambiente interno está enfocado a la ventaja competitiva que manejamos y esta es la capacitación de todo nuestro personal, siempre tenemos incentivos para nuestros trabajadores ayudándoles a que tengan un mejor desarrollo y desempeño en su puesto.</a:t>
            </a:r>
          </a:p>
          <a:p>
            <a:r>
              <a:rPr lang="es-MX" dirty="0"/>
              <a:t>No hay preferencias dentro de esta área cada quien se gana sus bonos, incentivos y bonificaciones de los mismos</a:t>
            </a:r>
            <a:r>
              <a:rPr lang="es-MX" dirty="0" smtClean="0"/>
              <a:t>.</a:t>
            </a:r>
            <a:endParaRPr lang="es-MX" dirty="0"/>
          </a:p>
          <a:p>
            <a:r>
              <a:rPr lang="es-MX" dirty="0"/>
              <a:t>Con esto terminamos lo que es como manejamos el mejor ambiente interno dentro del mismo</a:t>
            </a:r>
          </a:p>
          <a:p>
            <a:endParaRPr lang="es-MX" dirty="0"/>
          </a:p>
        </p:txBody>
      </p:sp>
    </p:spTree>
    <p:extLst>
      <p:ext uri="{BB962C8B-B14F-4D97-AF65-F5344CB8AC3E}">
        <p14:creationId xmlns:p14="http://schemas.microsoft.com/office/powerpoint/2010/main" xmlns="" val="4152819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solidFill>
                  <a:schemeClr val="bg1">
                    <a:lumMod val="50000"/>
                  </a:schemeClr>
                </a:solidFill>
              </a:rPr>
              <a:t>III. AMBIENTE COMPETITIVO </a:t>
            </a:r>
            <a:br>
              <a:rPr lang="es-ES" b="1" dirty="0">
                <a:solidFill>
                  <a:schemeClr val="bg1">
                    <a:lumMod val="50000"/>
                  </a:schemeClr>
                </a:solidFill>
              </a:rPr>
            </a:br>
            <a:r>
              <a:rPr lang="es-ES" b="1" dirty="0">
                <a:solidFill>
                  <a:schemeClr val="bg1">
                    <a:lumMod val="50000"/>
                  </a:schemeClr>
                </a:solidFill>
              </a:rPr>
              <a:t>ANÁLISIS DE LOS COMPETIDORES</a:t>
            </a:r>
            <a:r>
              <a:rPr lang="es-ES" b="1" dirty="0">
                <a:solidFill>
                  <a:schemeClr val="accent3"/>
                </a:solidFill>
              </a:rPr>
              <a:t>.</a:t>
            </a:r>
            <a:br>
              <a:rPr lang="es-ES" b="1" dirty="0">
                <a:solidFill>
                  <a:schemeClr val="accent3"/>
                </a:solidFill>
              </a:rPr>
            </a:br>
            <a:endParaRPr lang="es-MX" dirty="0"/>
          </a:p>
        </p:txBody>
      </p:sp>
      <p:sp>
        <p:nvSpPr>
          <p:cNvPr id="3" name="2 Marcador de contenido"/>
          <p:cNvSpPr>
            <a:spLocks noGrp="1"/>
          </p:cNvSpPr>
          <p:nvPr>
            <p:ph idx="1"/>
          </p:nvPr>
        </p:nvSpPr>
        <p:spPr/>
        <p:txBody>
          <a:bodyPr/>
          <a:lstStyle/>
          <a:p>
            <a:pPr lvl="0">
              <a:buFont typeface="Wingdings" pitchFamily="2" charset="2"/>
              <a:buChar char="q"/>
            </a:pPr>
            <a:r>
              <a:rPr lang="es-ES" b="1" dirty="0">
                <a:solidFill>
                  <a:schemeClr val="tx1"/>
                </a:solidFill>
              </a:rPr>
              <a:t>Objetivos futuros. </a:t>
            </a:r>
            <a:endParaRPr lang="es-ES" dirty="0">
              <a:solidFill>
                <a:schemeClr val="tx1"/>
              </a:solidFill>
            </a:endParaRPr>
          </a:p>
          <a:p>
            <a:pPr lvl="0">
              <a:buFont typeface="Wingdings" pitchFamily="2" charset="2"/>
              <a:buChar char="q"/>
            </a:pPr>
            <a:r>
              <a:rPr lang="es-ES" b="1" dirty="0">
                <a:solidFill>
                  <a:schemeClr val="tx1"/>
                </a:solidFill>
              </a:rPr>
              <a:t>Estrategia actual.</a:t>
            </a:r>
            <a:endParaRPr lang="es-ES" dirty="0">
              <a:solidFill>
                <a:schemeClr val="tx1"/>
              </a:solidFill>
            </a:endParaRPr>
          </a:p>
          <a:p>
            <a:pPr lvl="0">
              <a:buFont typeface="Wingdings" pitchFamily="2" charset="2"/>
              <a:buChar char="q"/>
            </a:pPr>
            <a:r>
              <a:rPr lang="es-ES" b="1" dirty="0">
                <a:solidFill>
                  <a:schemeClr val="tx1"/>
                </a:solidFill>
              </a:rPr>
              <a:t>Suposiciones.</a:t>
            </a:r>
            <a:endParaRPr lang="es-ES" dirty="0">
              <a:solidFill>
                <a:schemeClr val="tx1"/>
              </a:solidFill>
            </a:endParaRPr>
          </a:p>
          <a:p>
            <a:pPr lvl="0">
              <a:buFont typeface="Wingdings" pitchFamily="2" charset="2"/>
              <a:buChar char="q"/>
            </a:pPr>
            <a:r>
              <a:rPr lang="es-ES" b="1" dirty="0">
                <a:solidFill>
                  <a:schemeClr val="tx1"/>
                </a:solidFill>
              </a:rPr>
              <a:t>Capacidades</a:t>
            </a:r>
            <a:endParaRPr lang="es-ES" dirty="0">
              <a:solidFill>
                <a:schemeClr val="tx1"/>
              </a:solidFill>
            </a:endParaRPr>
          </a:p>
          <a:p>
            <a:pPr lvl="0">
              <a:buFont typeface="Wingdings" pitchFamily="2" charset="2"/>
              <a:buChar char="q"/>
            </a:pPr>
            <a:r>
              <a:rPr lang="es-ES" b="1" dirty="0">
                <a:solidFill>
                  <a:schemeClr val="tx1"/>
                </a:solidFill>
              </a:rPr>
              <a:t>Qué planea la competencia.</a:t>
            </a:r>
            <a:endParaRPr lang="es-ES" dirty="0">
              <a:solidFill>
                <a:schemeClr val="tx1"/>
              </a:solidFill>
            </a:endParaRPr>
          </a:p>
          <a:p>
            <a:pPr lvl="0">
              <a:buFont typeface="Wingdings" pitchFamily="2" charset="2"/>
              <a:buChar char="q"/>
            </a:pPr>
            <a:r>
              <a:rPr lang="es-ES" b="1" dirty="0">
                <a:solidFill>
                  <a:schemeClr val="tx1"/>
                </a:solidFill>
              </a:rPr>
              <a:t>Qué ventajas tenemos sobre ellos.</a:t>
            </a:r>
            <a:endParaRPr lang="es-ES" dirty="0">
              <a:solidFill>
                <a:schemeClr val="tx1"/>
              </a:solidFill>
            </a:endParaRPr>
          </a:p>
          <a:p>
            <a:pPr lvl="0">
              <a:buFont typeface="Wingdings" pitchFamily="2" charset="2"/>
              <a:buChar char="q"/>
            </a:pPr>
            <a:r>
              <a:rPr lang="es-ES" b="1" dirty="0">
                <a:solidFill>
                  <a:schemeClr val="tx1"/>
                </a:solidFill>
              </a:rPr>
              <a:t>Esa ventaja cómo nos ubica.</a:t>
            </a:r>
            <a:endParaRPr lang="es-ES" dirty="0">
              <a:solidFill>
                <a:schemeClr val="tx1"/>
              </a:solidFill>
            </a:endParaRPr>
          </a:p>
          <a:p>
            <a:pPr lvl="0">
              <a:buFont typeface="Wingdings" pitchFamily="2" charset="2"/>
              <a:buChar char="q"/>
            </a:pPr>
            <a:r>
              <a:rPr lang="es-ES" b="1" dirty="0">
                <a:solidFill>
                  <a:schemeClr val="tx1"/>
                </a:solidFill>
              </a:rPr>
              <a:t>Hasta dónde podemos mantenernos así</a:t>
            </a:r>
            <a:endParaRPr lang="es-MX" dirty="0"/>
          </a:p>
        </p:txBody>
      </p:sp>
    </p:spTree>
    <p:extLst>
      <p:ext uri="{BB962C8B-B14F-4D97-AF65-F5344CB8AC3E}">
        <p14:creationId xmlns:p14="http://schemas.microsoft.com/office/powerpoint/2010/main" xmlns="" val="3227068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4000" b="1" dirty="0">
                <a:solidFill>
                  <a:schemeClr val="bg1">
                    <a:lumMod val="50000"/>
                  </a:schemeClr>
                </a:solidFill>
              </a:rPr>
              <a:t>Objetivos futuros.</a:t>
            </a:r>
            <a:br>
              <a:rPr lang="es-ES" sz="4000" b="1" dirty="0">
                <a:solidFill>
                  <a:schemeClr val="bg1">
                    <a:lumMod val="50000"/>
                  </a:schemeClr>
                </a:solidFill>
              </a:rPr>
            </a:br>
            <a:r>
              <a:rPr lang="es-ES" sz="4000" b="1" dirty="0">
                <a:solidFill>
                  <a:schemeClr val="bg1">
                    <a:lumMod val="50000"/>
                  </a:schemeClr>
                </a:solidFill>
              </a:rPr>
              <a:t>Estrategia actual.</a:t>
            </a:r>
            <a:br>
              <a:rPr lang="es-ES" sz="4000" b="1" dirty="0">
                <a:solidFill>
                  <a:schemeClr val="bg1">
                    <a:lumMod val="50000"/>
                  </a:schemeClr>
                </a:solidFill>
              </a:rPr>
            </a:br>
            <a:r>
              <a:rPr lang="es-ES" sz="4000" b="1" dirty="0">
                <a:solidFill>
                  <a:schemeClr val="bg1">
                    <a:lumMod val="50000"/>
                  </a:schemeClr>
                </a:solidFill>
              </a:rPr>
              <a:t>Suposiciones.</a:t>
            </a:r>
            <a:endParaRPr lang="es-MX" sz="4000" dirty="0"/>
          </a:p>
        </p:txBody>
      </p:sp>
      <p:sp>
        <p:nvSpPr>
          <p:cNvPr id="3" name="2 Marcador de contenido"/>
          <p:cNvSpPr>
            <a:spLocks noGrp="1"/>
          </p:cNvSpPr>
          <p:nvPr>
            <p:ph idx="1"/>
          </p:nvPr>
        </p:nvSpPr>
        <p:spPr/>
        <p:txBody>
          <a:bodyPr>
            <a:normAutofit fontScale="62500" lnSpcReduction="20000"/>
          </a:bodyPr>
          <a:lstStyle/>
          <a:p>
            <a:r>
              <a:rPr lang="es-MX" b="1" dirty="0"/>
              <a:t>Objetivos futuros: </a:t>
            </a:r>
            <a:r>
              <a:rPr lang="es-MX" dirty="0"/>
              <a:t>Estamos parados frente a un buen mercado laboral, ya que nos especializamos en los recursos humanos de la empresa, apoyando a la empresa respecto a todo el factor humano. Con nuestro objetivo de ofrecer un servicio eficaz, para la satisfacción de quien nos contrate, brindando una mejora para cada empresa.</a:t>
            </a:r>
          </a:p>
          <a:p>
            <a:endParaRPr lang="es-MX" dirty="0"/>
          </a:p>
          <a:p>
            <a:r>
              <a:rPr lang="es-MX" b="1" dirty="0"/>
              <a:t>Estrategia actual:</a:t>
            </a:r>
            <a:r>
              <a:rPr lang="es-ES" b="1" dirty="0"/>
              <a:t> </a:t>
            </a:r>
            <a:r>
              <a:rPr lang="es-ES" dirty="0"/>
              <a:t>Competimos con un servicio garantizado, formado por un gran equipo para la mejora de la empresa enfocándonos al factor humano, estableciendo un tiempo especifico en el se garantizan resultados de manera que se refleje en la mejora.  Ya que cada una de nuestras decisiones son para corregir errores donde los hay, y evitarlos donde no existan dentro de la empresa.</a:t>
            </a:r>
          </a:p>
          <a:p>
            <a:endParaRPr lang="es-MX" dirty="0"/>
          </a:p>
          <a:p>
            <a:r>
              <a:rPr lang="es-MX" b="1" dirty="0"/>
              <a:t>Suposiciones</a:t>
            </a:r>
            <a:r>
              <a:rPr lang="es-MX" dirty="0"/>
              <a:t>: Debido a los buenos resultados que este enfoque laboral a dado, va creciendo cada vez las oportunidades para nuestra labor, realmente no existan muchos que se enfoquen a esta labor, la oportunidad será amplia y nuestra visión es se reconocidos cada vez entre las empresas para que nos soliciten cada vez mas, para brindar nuestros servicios y </a:t>
            </a:r>
            <a:r>
              <a:rPr lang="es-MX" dirty="0" err="1"/>
              <a:t>asi</a:t>
            </a:r>
            <a:r>
              <a:rPr lang="es-MX" dirty="0"/>
              <a:t> se reconocidos en este ámbito como la mejor empresa </a:t>
            </a:r>
            <a:r>
              <a:rPr lang="es-MX" dirty="0" err="1"/>
              <a:t>outsourcing</a:t>
            </a:r>
            <a:r>
              <a:rPr lang="es-MX" dirty="0"/>
              <a:t> encargada del factor humano en las empresas.  </a:t>
            </a:r>
          </a:p>
          <a:p>
            <a:endParaRPr lang="es-MX" dirty="0"/>
          </a:p>
        </p:txBody>
      </p:sp>
    </p:spTree>
    <p:extLst>
      <p:ext uri="{BB962C8B-B14F-4D97-AF65-F5344CB8AC3E}">
        <p14:creationId xmlns:p14="http://schemas.microsoft.com/office/powerpoint/2010/main" xmlns="" val="33146404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58</TotalTime>
  <Words>1637</Words>
  <Application>Microsoft Office PowerPoint</Application>
  <PresentationFormat>Presentación en pantalla (4:3)</PresentationFormat>
  <Paragraphs>87</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NewsPrint</vt:lpstr>
      <vt:lpstr>Estrategia Empresarial</vt:lpstr>
      <vt:lpstr>Diapositiva 2</vt:lpstr>
      <vt:lpstr>VALOR AGREGADO</vt:lpstr>
      <vt:lpstr>Ambiente socio-cultural</vt:lpstr>
      <vt:lpstr>Diapositiva 5</vt:lpstr>
      <vt:lpstr>Análisis interno…</vt:lpstr>
      <vt:lpstr>Diapositiva 7</vt:lpstr>
      <vt:lpstr>III. AMBIENTE COMPETITIVO  ANÁLISIS DE LOS COMPETIDORES. </vt:lpstr>
      <vt:lpstr>Objetivos futuros. Estrategia actual. Suposiciones.</vt:lpstr>
      <vt:lpstr> Capacidades  Qué planea la competencia Qué ventajas tenemos sobre ellos.</vt:lpstr>
      <vt:lpstr>Esa ventaja cómo nos ubica. Hasta dónde podemos mantenernos así.</vt:lpstr>
      <vt:lpstr>INEGI</vt:lpstr>
      <vt:lpstr>Diapositiva 13</vt:lpstr>
      <vt:lpstr>Diapositiva 14</vt:lpstr>
      <vt:lpstr>Diapositiva 15</vt:lpstr>
      <vt:lpstr>Ofertas laborales…</vt:lpstr>
      <vt:lpstr>Diapositiva 17</vt:lpstr>
      <vt:lpstr>Amenazas externas</vt:lpstr>
    </vt:vector>
  </TitlesOfParts>
  <Company>Lider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Escutia</dc:creator>
  <cp:lastModifiedBy>sl3-pc00</cp:lastModifiedBy>
  <cp:revision>8</cp:revision>
  <dcterms:created xsi:type="dcterms:W3CDTF">2012-10-30T04:54:19Z</dcterms:created>
  <dcterms:modified xsi:type="dcterms:W3CDTF">2012-10-30T23:00:21Z</dcterms:modified>
</cp:coreProperties>
</file>